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iki12" initials="c" lastIdx="2" clrIdx="0">
    <p:extLst>
      <p:ext uri="{19B8F6BF-5375-455C-9EA6-DF929625EA0E}">
        <p15:presenceInfo xmlns:p15="http://schemas.microsoft.com/office/powerpoint/2012/main" userId="chiiki1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9B9"/>
    <a:srgbClr val="0996FF"/>
    <a:srgbClr val="FA6EE9"/>
    <a:srgbClr val="00823B"/>
    <a:srgbClr val="FF6600"/>
    <a:srgbClr val="FFFF66"/>
    <a:srgbClr val="FFCF37"/>
    <a:srgbClr val="A2D668"/>
    <a:srgbClr val="007434"/>
    <a:srgbClr val="F836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57" d="100"/>
          <a:sy n="57" d="100"/>
        </p:scale>
        <p:origin x="263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117C78-E96F-42D3-A74A-FA4FD9C92B24}"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540688-34B4-4B75-9E10-4A8DE87A26AA}" type="slidenum">
              <a:rPr kumimoji="1" lang="ja-JP" altLang="en-US" smtClean="0"/>
              <a:t>‹#›</a:t>
            </a:fld>
            <a:endParaRPr kumimoji="1" lang="ja-JP" altLang="en-US"/>
          </a:p>
        </p:txBody>
      </p:sp>
    </p:spTree>
    <p:extLst>
      <p:ext uri="{BB962C8B-B14F-4D97-AF65-F5344CB8AC3E}">
        <p14:creationId xmlns:p14="http://schemas.microsoft.com/office/powerpoint/2010/main" val="265594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117C78-E96F-42D3-A74A-FA4FD9C92B24}"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540688-34B4-4B75-9E10-4A8DE87A26AA}" type="slidenum">
              <a:rPr kumimoji="1" lang="ja-JP" altLang="en-US" smtClean="0"/>
              <a:t>‹#›</a:t>
            </a:fld>
            <a:endParaRPr kumimoji="1" lang="ja-JP" altLang="en-US"/>
          </a:p>
        </p:txBody>
      </p:sp>
    </p:spTree>
    <p:extLst>
      <p:ext uri="{BB962C8B-B14F-4D97-AF65-F5344CB8AC3E}">
        <p14:creationId xmlns:p14="http://schemas.microsoft.com/office/powerpoint/2010/main" val="91500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117C78-E96F-42D3-A74A-FA4FD9C92B24}"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540688-34B4-4B75-9E10-4A8DE87A26AA}" type="slidenum">
              <a:rPr kumimoji="1" lang="ja-JP" altLang="en-US" smtClean="0"/>
              <a:t>‹#›</a:t>
            </a:fld>
            <a:endParaRPr kumimoji="1" lang="ja-JP" altLang="en-US"/>
          </a:p>
        </p:txBody>
      </p:sp>
    </p:spTree>
    <p:extLst>
      <p:ext uri="{BB962C8B-B14F-4D97-AF65-F5344CB8AC3E}">
        <p14:creationId xmlns:p14="http://schemas.microsoft.com/office/powerpoint/2010/main" val="251029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117C78-E96F-42D3-A74A-FA4FD9C92B24}"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540688-34B4-4B75-9E10-4A8DE87A26AA}" type="slidenum">
              <a:rPr kumimoji="1" lang="ja-JP" altLang="en-US" smtClean="0"/>
              <a:t>‹#›</a:t>
            </a:fld>
            <a:endParaRPr kumimoji="1" lang="ja-JP" altLang="en-US"/>
          </a:p>
        </p:txBody>
      </p:sp>
    </p:spTree>
    <p:extLst>
      <p:ext uri="{BB962C8B-B14F-4D97-AF65-F5344CB8AC3E}">
        <p14:creationId xmlns:p14="http://schemas.microsoft.com/office/powerpoint/2010/main" val="368382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117C78-E96F-42D3-A74A-FA4FD9C92B24}"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540688-34B4-4B75-9E10-4A8DE87A26AA}" type="slidenum">
              <a:rPr kumimoji="1" lang="ja-JP" altLang="en-US" smtClean="0"/>
              <a:t>‹#›</a:t>
            </a:fld>
            <a:endParaRPr kumimoji="1" lang="ja-JP" altLang="en-US"/>
          </a:p>
        </p:txBody>
      </p:sp>
    </p:spTree>
    <p:extLst>
      <p:ext uri="{BB962C8B-B14F-4D97-AF65-F5344CB8AC3E}">
        <p14:creationId xmlns:p14="http://schemas.microsoft.com/office/powerpoint/2010/main" val="163635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117C78-E96F-42D3-A74A-FA4FD9C92B24}"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540688-34B4-4B75-9E10-4A8DE87A26AA}" type="slidenum">
              <a:rPr kumimoji="1" lang="ja-JP" altLang="en-US" smtClean="0"/>
              <a:t>‹#›</a:t>
            </a:fld>
            <a:endParaRPr kumimoji="1" lang="ja-JP" altLang="en-US"/>
          </a:p>
        </p:txBody>
      </p:sp>
    </p:spTree>
    <p:extLst>
      <p:ext uri="{BB962C8B-B14F-4D97-AF65-F5344CB8AC3E}">
        <p14:creationId xmlns:p14="http://schemas.microsoft.com/office/powerpoint/2010/main" val="44324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117C78-E96F-42D3-A74A-FA4FD9C92B24}" type="datetimeFigureOut">
              <a:rPr kumimoji="1" lang="ja-JP" altLang="en-US" smtClean="0"/>
              <a:t>2026/6/18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540688-34B4-4B75-9E10-4A8DE87A26AA}" type="slidenum">
              <a:rPr kumimoji="1" lang="ja-JP" altLang="en-US" smtClean="0"/>
              <a:t>‹#›</a:t>
            </a:fld>
            <a:endParaRPr kumimoji="1" lang="ja-JP" altLang="en-US"/>
          </a:p>
        </p:txBody>
      </p:sp>
    </p:spTree>
    <p:extLst>
      <p:ext uri="{BB962C8B-B14F-4D97-AF65-F5344CB8AC3E}">
        <p14:creationId xmlns:p14="http://schemas.microsoft.com/office/powerpoint/2010/main" val="318933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117C78-E96F-42D3-A74A-FA4FD9C92B24}" type="datetimeFigureOut">
              <a:rPr kumimoji="1" lang="ja-JP" altLang="en-US" smtClean="0"/>
              <a:t>2026/6/18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540688-34B4-4B75-9E10-4A8DE87A26AA}" type="slidenum">
              <a:rPr kumimoji="1" lang="ja-JP" altLang="en-US" smtClean="0"/>
              <a:t>‹#›</a:t>
            </a:fld>
            <a:endParaRPr kumimoji="1" lang="ja-JP" altLang="en-US"/>
          </a:p>
        </p:txBody>
      </p:sp>
    </p:spTree>
    <p:extLst>
      <p:ext uri="{BB962C8B-B14F-4D97-AF65-F5344CB8AC3E}">
        <p14:creationId xmlns:p14="http://schemas.microsoft.com/office/powerpoint/2010/main" val="302156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17C78-E96F-42D3-A74A-FA4FD9C92B24}" type="datetimeFigureOut">
              <a:rPr kumimoji="1" lang="ja-JP" altLang="en-US" smtClean="0"/>
              <a:t>2026/6/18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540688-34B4-4B75-9E10-4A8DE87A26AA}" type="slidenum">
              <a:rPr kumimoji="1" lang="ja-JP" altLang="en-US" smtClean="0"/>
              <a:t>‹#›</a:t>
            </a:fld>
            <a:endParaRPr kumimoji="1" lang="ja-JP" altLang="en-US"/>
          </a:p>
        </p:txBody>
      </p:sp>
    </p:spTree>
    <p:extLst>
      <p:ext uri="{BB962C8B-B14F-4D97-AF65-F5344CB8AC3E}">
        <p14:creationId xmlns:p14="http://schemas.microsoft.com/office/powerpoint/2010/main" val="327098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117C78-E96F-42D3-A74A-FA4FD9C92B24}"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540688-34B4-4B75-9E10-4A8DE87A26AA}" type="slidenum">
              <a:rPr kumimoji="1" lang="ja-JP" altLang="en-US" smtClean="0"/>
              <a:t>‹#›</a:t>
            </a:fld>
            <a:endParaRPr kumimoji="1" lang="ja-JP" altLang="en-US"/>
          </a:p>
        </p:txBody>
      </p:sp>
    </p:spTree>
    <p:extLst>
      <p:ext uri="{BB962C8B-B14F-4D97-AF65-F5344CB8AC3E}">
        <p14:creationId xmlns:p14="http://schemas.microsoft.com/office/powerpoint/2010/main" val="135686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117C78-E96F-42D3-A74A-FA4FD9C92B24}"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540688-34B4-4B75-9E10-4A8DE87A26AA}" type="slidenum">
              <a:rPr kumimoji="1" lang="ja-JP" altLang="en-US" smtClean="0"/>
              <a:t>‹#›</a:t>
            </a:fld>
            <a:endParaRPr kumimoji="1" lang="ja-JP" altLang="en-US"/>
          </a:p>
        </p:txBody>
      </p:sp>
    </p:spTree>
    <p:extLst>
      <p:ext uri="{BB962C8B-B14F-4D97-AF65-F5344CB8AC3E}">
        <p14:creationId xmlns:p14="http://schemas.microsoft.com/office/powerpoint/2010/main" val="64331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4117C78-E96F-42D3-A74A-FA4FD9C92B24}" type="datetimeFigureOut">
              <a:rPr kumimoji="1" lang="ja-JP" altLang="en-US" smtClean="0"/>
              <a:t>2026/6/18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F540688-34B4-4B75-9E10-4A8DE87A26AA}" type="slidenum">
              <a:rPr kumimoji="1" lang="ja-JP" altLang="en-US" smtClean="0"/>
              <a:t>‹#›</a:t>
            </a:fld>
            <a:endParaRPr kumimoji="1" lang="ja-JP" altLang="en-US"/>
          </a:p>
        </p:txBody>
      </p:sp>
    </p:spTree>
    <p:extLst>
      <p:ext uri="{BB962C8B-B14F-4D97-AF65-F5344CB8AC3E}">
        <p14:creationId xmlns:p14="http://schemas.microsoft.com/office/powerpoint/2010/main" val="186217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9D57FFF7-94D7-E3CD-2D0E-7C4254FC6FD6}"/>
              </a:ext>
            </a:extLst>
          </p:cNvPr>
          <p:cNvSpPr/>
          <p:nvPr/>
        </p:nvSpPr>
        <p:spPr>
          <a:xfrm>
            <a:off x="13410" y="-47341"/>
            <a:ext cx="6810744" cy="992560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4">
            <a:extLst>
              <a:ext uri="{FF2B5EF4-FFF2-40B4-BE49-F238E27FC236}">
                <a16:creationId xmlns:a16="http://schemas.microsoft.com/office/drawing/2014/main" id="{2845000F-8864-32D0-6569-590A4A41C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6" y="5062393"/>
            <a:ext cx="6790308" cy="48713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29474256-EDCF-01C3-1C95-F5EF2EE57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9" y="-47342"/>
            <a:ext cx="6844590" cy="5055822"/>
          </a:xfrm>
          <a:prstGeom prst="rect">
            <a:avLst/>
          </a:prstGeom>
          <a:noFill/>
          <a:extLst>
            <a:ext uri="{909E8E84-426E-40DD-AFC4-6F175D3DCCD1}">
              <a14:hiddenFill xmlns:a14="http://schemas.microsoft.com/office/drawing/2010/main">
                <a:solidFill>
                  <a:srgbClr val="FFFFFF"/>
                </a:solidFill>
              </a14:hiddenFill>
            </a:ext>
          </a:extLst>
        </p:spPr>
      </p:pic>
      <p:sp>
        <p:nvSpPr>
          <p:cNvPr id="22" name="アーチ 21">
            <a:extLst>
              <a:ext uri="{FF2B5EF4-FFF2-40B4-BE49-F238E27FC236}">
                <a16:creationId xmlns:a16="http://schemas.microsoft.com/office/drawing/2014/main" id="{89A57CAE-D1C7-D7BA-2AD3-488E7843D886}"/>
              </a:ext>
            </a:extLst>
          </p:cNvPr>
          <p:cNvSpPr/>
          <p:nvPr/>
        </p:nvSpPr>
        <p:spPr>
          <a:xfrm rot="21307384">
            <a:off x="8338589" y="337393"/>
            <a:ext cx="3504815" cy="2160056"/>
          </a:xfrm>
          <a:prstGeom prst="blockArc">
            <a:avLst>
              <a:gd name="adj1" fmla="val 10650686"/>
              <a:gd name="adj2" fmla="val 21458277"/>
              <a:gd name="adj3" fmla="val 25934"/>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 name="四角形: 角を丸くする 17">
            <a:extLst>
              <a:ext uri="{FF2B5EF4-FFF2-40B4-BE49-F238E27FC236}">
                <a16:creationId xmlns:a16="http://schemas.microsoft.com/office/drawing/2014/main" id="{089873A0-6444-E461-BA8C-B9F2DB4628C0}"/>
              </a:ext>
            </a:extLst>
          </p:cNvPr>
          <p:cNvSpPr/>
          <p:nvPr/>
        </p:nvSpPr>
        <p:spPr>
          <a:xfrm>
            <a:off x="720799" y="2923250"/>
            <a:ext cx="4498769" cy="1149299"/>
          </a:xfrm>
          <a:prstGeom prst="roundRect">
            <a:avLst/>
          </a:prstGeom>
          <a:solidFill>
            <a:srgbClr val="FFB9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51D6363-45F7-BE65-E9A7-3D42A4E9D606}"/>
              </a:ext>
            </a:extLst>
          </p:cNvPr>
          <p:cNvSpPr>
            <a:spLocks noGrp="1"/>
          </p:cNvSpPr>
          <p:nvPr>
            <p:ph type="title"/>
          </p:nvPr>
        </p:nvSpPr>
        <p:spPr>
          <a:xfrm>
            <a:off x="315747" y="570590"/>
            <a:ext cx="3783769" cy="2226558"/>
          </a:xfrm>
        </p:spPr>
        <p:txBody>
          <a:bodyPr>
            <a:normAutofit/>
          </a:bodyPr>
          <a:lstStyle/>
          <a:p>
            <a:pPr algn="ctr"/>
            <a:r>
              <a:rPr kumimoji="1" lang="ja-JP" altLang="en-US" sz="5400" dirty="0">
                <a:solidFill>
                  <a:srgbClr val="FF0000"/>
                </a:solidFill>
                <a:latin typeface="HGP創英角ﾎﾟｯﾌﾟ体" panose="040B0A00000000000000" pitchFamily="50" charset="-128"/>
                <a:ea typeface="HGP創英角ﾎﾟｯﾌﾟ体" panose="040B0A00000000000000" pitchFamily="50" charset="-128"/>
              </a:rPr>
              <a:t>ほのぼの</a:t>
            </a:r>
            <a:br>
              <a:rPr kumimoji="1" lang="en-US" altLang="ja-JP" sz="5400" dirty="0">
                <a:solidFill>
                  <a:srgbClr val="FF0000"/>
                </a:solidFill>
                <a:latin typeface="HGP創英角ﾎﾟｯﾌﾟ体" panose="040B0A00000000000000" pitchFamily="50" charset="-128"/>
                <a:ea typeface="HGP創英角ﾎﾟｯﾌﾟ体" panose="040B0A00000000000000" pitchFamily="50" charset="-128"/>
              </a:rPr>
            </a:br>
            <a:r>
              <a:rPr kumimoji="1" lang="ja-JP" altLang="en-US" sz="5400" dirty="0">
                <a:solidFill>
                  <a:srgbClr val="FF0000"/>
                </a:solidFill>
                <a:latin typeface="HGP創英角ﾎﾟｯﾌﾟ体" panose="040B0A00000000000000" pitchFamily="50" charset="-128"/>
                <a:ea typeface="HGP創英角ﾎﾟｯﾌﾟ体" panose="040B0A00000000000000" pitchFamily="50" charset="-128"/>
              </a:rPr>
              <a:t>カレンダー</a:t>
            </a:r>
            <a:br>
              <a:rPr kumimoji="1" lang="en-US" altLang="ja-JP" sz="5400" dirty="0">
                <a:solidFill>
                  <a:srgbClr val="FF0000"/>
                </a:solidFill>
                <a:latin typeface="HGP創英角ﾎﾟｯﾌﾟ体" panose="040B0A00000000000000" pitchFamily="50" charset="-128"/>
                <a:ea typeface="HGP創英角ﾎﾟｯﾌﾟ体" panose="040B0A00000000000000" pitchFamily="50" charset="-128"/>
              </a:rPr>
            </a:br>
            <a:r>
              <a:rPr kumimoji="1" lang="ja-JP" altLang="en-US" sz="4400" dirty="0">
                <a:latin typeface="HGP創英角ｺﾞｼｯｸUB" panose="020B0900000000000000" pitchFamily="50" charset="-128"/>
                <a:ea typeface="HGP創英角ｺﾞｼｯｸUB" panose="020B0900000000000000" pitchFamily="50" charset="-128"/>
              </a:rPr>
              <a:t>挿絵</a:t>
            </a:r>
            <a:r>
              <a:rPr kumimoji="1" lang="ja-JP" altLang="en-US" sz="4400" b="1" dirty="0">
                <a:latin typeface="+mn-ea"/>
                <a:ea typeface="+mn-ea"/>
              </a:rPr>
              <a:t>大募集</a:t>
            </a:r>
            <a:r>
              <a:rPr kumimoji="1" lang="ja-JP" altLang="en-US" sz="4400" b="1" dirty="0">
                <a:latin typeface="BIZ UDP明朝 Medium" panose="02020500000000000000" pitchFamily="18" charset="-128"/>
                <a:ea typeface="BIZ UDP明朝 Medium" panose="02020500000000000000" pitchFamily="18" charset="-128"/>
              </a:rPr>
              <a:t>！</a:t>
            </a:r>
          </a:p>
        </p:txBody>
      </p:sp>
      <p:pic>
        <p:nvPicPr>
          <p:cNvPr id="5" name="図 4">
            <a:extLst>
              <a:ext uri="{FF2B5EF4-FFF2-40B4-BE49-F238E27FC236}">
                <a16:creationId xmlns:a16="http://schemas.microsoft.com/office/drawing/2014/main" id="{A606B75F-D91E-F9C8-20BC-8F8F282C6E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068" y="903496"/>
            <a:ext cx="2430780" cy="17390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楕円 3">
            <a:extLst>
              <a:ext uri="{FF2B5EF4-FFF2-40B4-BE49-F238E27FC236}">
                <a16:creationId xmlns:a16="http://schemas.microsoft.com/office/drawing/2014/main" id="{3AEC06F8-BE94-FB9D-6E45-9EDC71423010}"/>
              </a:ext>
            </a:extLst>
          </p:cNvPr>
          <p:cNvSpPr/>
          <p:nvPr/>
        </p:nvSpPr>
        <p:spPr>
          <a:xfrm rot="571882">
            <a:off x="8273693" y="125792"/>
            <a:ext cx="2169942" cy="945158"/>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n>
                  <a:solidFill>
                    <a:sysClr val="windowText" lastClr="000000"/>
                  </a:solidFill>
                </a:ln>
                <a:solidFill>
                  <a:sysClr val="windowText" lastClr="000000"/>
                </a:solidFill>
              </a:rPr>
              <a:t>2026</a:t>
            </a:r>
            <a:r>
              <a:rPr kumimoji="1" lang="ja-JP" altLang="en-US" b="1" dirty="0">
                <a:ln>
                  <a:solidFill>
                    <a:sysClr val="windowText" lastClr="000000"/>
                  </a:solidFill>
                </a:ln>
                <a:solidFill>
                  <a:sysClr val="windowText" lastClr="000000"/>
                </a:solidFill>
              </a:rPr>
              <a:t>年</a:t>
            </a:r>
            <a:endParaRPr kumimoji="1" lang="en-US" altLang="ja-JP" b="1" dirty="0">
              <a:ln>
                <a:solidFill>
                  <a:sysClr val="windowText" lastClr="000000"/>
                </a:solidFill>
              </a:ln>
              <a:solidFill>
                <a:sysClr val="windowText" lastClr="000000"/>
              </a:solidFill>
            </a:endParaRPr>
          </a:p>
          <a:p>
            <a:pPr algn="ctr"/>
            <a:r>
              <a:rPr kumimoji="1" lang="ja-JP" altLang="en-US" b="1" dirty="0">
                <a:ln>
                  <a:solidFill>
                    <a:sysClr val="windowText" lastClr="000000"/>
                  </a:solidFill>
                </a:ln>
                <a:solidFill>
                  <a:sysClr val="windowText" lastClr="000000"/>
                </a:solidFill>
              </a:rPr>
              <a:t>カレンダー</a:t>
            </a:r>
          </a:p>
        </p:txBody>
      </p:sp>
      <p:sp>
        <p:nvSpPr>
          <p:cNvPr id="6" name="正方形/長方形 5">
            <a:extLst>
              <a:ext uri="{FF2B5EF4-FFF2-40B4-BE49-F238E27FC236}">
                <a16:creationId xmlns:a16="http://schemas.microsoft.com/office/drawing/2014/main" id="{D9AB77C0-5F59-FEFA-14AB-70511198830E}"/>
              </a:ext>
            </a:extLst>
          </p:cNvPr>
          <p:cNvSpPr/>
          <p:nvPr/>
        </p:nvSpPr>
        <p:spPr>
          <a:xfrm>
            <a:off x="852999" y="2642520"/>
            <a:ext cx="4404639" cy="1718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HGP創英角ﾎﾟｯﾌﾟ体" panose="040B0A00000000000000" pitchFamily="50" charset="-128"/>
                <a:ea typeface="HGP創英角ﾎﾟｯﾌﾟ体" panose="040B0A00000000000000" pitchFamily="50" charset="-128"/>
              </a:rPr>
              <a:t>「ほのぼのカレンダー」</a:t>
            </a:r>
            <a:r>
              <a:rPr kumimoji="1" lang="ja-JP" altLang="en-US" sz="1600" dirty="0">
                <a:solidFill>
                  <a:schemeClr val="tx1"/>
                </a:solidFill>
                <a:ea typeface="07やさしさゴシック手書き" panose="02000600000000000000"/>
              </a:rPr>
              <a:t>とは？</a:t>
            </a:r>
            <a:endParaRPr kumimoji="1" lang="en-US" altLang="ja-JP" sz="1600" dirty="0">
              <a:solidFill>
                <a:schemeClr val="tx1"/>
              </a:solidFill>
              <a:ea typeface="07やさしさゴシック手書き" panose="02000600000000000000"/>
            </a:endParaRPr>
          </a:p>
          <a:p>
            <a:r>
              <a:rPr kumimoji="1" lang="ja-JP" altLang="en-US" sz="1200">
                <a:solidFill>
                  <a:schemeClr val="tx1"/>
                </a:solidFill>
                <a:ea typeface="07やさしさゴシック手書き" panose="02000600000000000000"/>
              </a:rPr>
              <a:t>赤い羽共同募金配分金</a:t>
            </a:r>
            <a:r>
              <a:rPr kumimoji="1" lang="ja-JP" altLang="en-US" sz="1200" dirty="0">
                <a:solidFill>
                  <a:schemeClr val="tx1"/>
                </a:solidFill>
                <a:ea typeface="07やさしさゴシック手書き" panose="02000600000000000000"/>
              </a:rPr>
              <a:t>事業の一環として、年末に民生委員・児童委員の方達が地域で見守りや声掛けが必要な高齢者等の家庭を訪問する際に持参されるカレンダーです</a:t>
            </a:r>
          </a:p>
        </p:txBody>
      </p:sp>
      <p:sp>
        <p:nvSpPr>
          <p:cNvPr id="7" name="正方形/長方形 6">
            <a:extLst>
              <a:ext uri="{FF2B5EF4-FFF2-40B4-BE49-F238E27FC236}">
                <a16:creationId xmlns:a16="http://schemas.microsoft.com/office/drawing/2014/main" id="{007BE898-3F4F-EE1F-9B1D-E74E18C474AB}"/>
              </a:ext>
            </a:extLst>
          </p:cNvPr>
          <p:cNvSpPr/>
          <p:nvPr/>
        </p:nvSpPr>
        <p:spPr>
          <a:xfrm>
            <a:off x="221150" y="4302748"/>
            <a:ext cx="2056561" cy="222655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創英角ﾎﾟｯﾌﾟ体" panose="040B0A00000000000000" pitchFamily="50" charset="-128"/>
                <a:ea typeface="HGP創英角ﾎﾟｯﾌﾟ体" panose="040B0A00000000000000" pitchFamily="50" charset="-128"/>
              </a:rPr>
              <a:t>◇募集テーマは</a:t>
            </a:r>
            <a:endParaRPr kumimoji="1" lang="en-US" altLang="ja-JP"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3200" dirty="0">
                <a:solidFill>
                  <a:schemeClr val="tx1"/>
                </a:solidFill>
                <a:latin typeface="HGP創英角ﾎﾟｯﾌﾟ体" panose="040B0A00000000000000" pitchFamily="50" charset="-128"/>
                <a:ea typeface="HGP創英角ﾎﾟｯﾌﾟ体" panose="040B0A00000000000000" pitchFamily="50" charset="-128"/>
              </a:rPr>
              <a:t>「季節」</a:t>
            </a:r>
            <a:endParaRPr kumimoji="1" lang="en-US" altLang="ja-JP" sz="32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kumimoji="1" lang="en-US" altLang="ja-JP" dirty="0">
              <a:solidFill>
                <a:schemeClr val="tx1"/>
              </a:solidFill>
            </a:endParaRPr>
          </a:p>
          <a:p>
            <a:pPr algn="ctr"/>
            <a:r>
              <a:rPr kumimoji="1" lang="ja-JP" altLang="en-US" sz="1200" b="1" dirty="0">
                <a:solidFill>
                  <a:schemeClr val="tx1"/>
                </a:solidFill>
              </a:rPr>
              <a:t>季節の風景、行事、動物、植物、風景</a:t>
            </a:r>
            <a:r>
              <a:rPr kumimoji="1" lang="ja-JP" altLang="en-US" sz="1200" dirty="0">
                <a:solidFill>
                  <a:schemeClr val="tx1"/>
                </a:solidFill>
              </a:rPr>
              <a:t>など、カレンダーにふさわしいイラストを自由に応募ください。</a:t>
            </a:r>
          </a:p>
        </p:txBody>
      </p:sp>
      <p:sp>
        <p:nvSpPr>
          <p:cNvPr id="8" name="正方形/長方形 7">
            <a:extLst>
              <a:ext uri="{FF2B5EF4-FFF2-40B4-BE49-F238E27FC236}">
                <a16:creationId xmlns:a16="http://schemas.microsoft.com/office/drawing/2014/main" id="{157B7F57-D269-C028-1F22-814A37D3AF64}"/>
              </a:ext>
            </a:extLst>
          </p:cNvPr>
          <p:cNvSpPr/>
          <p:nvPr/>
        </p:nvSpPr>
        <p:spPr>
          <a:xfrm>
            <a:off x="2401144" y="4292417"/>
            <a:ext cx="1883737" cy="222655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P創英角ﾎﾟｯﾌﾟ体" panose="040B0A00000000000000" pitchFamily="50" charset="-128"/>
                <a:ea typeface="HGP創英角ﾎﾟｯﾌﾟ体" panose="040B0A00000000000000" pitchFamily="50" charset="-128"/>
              </a:rPr>
              <a:t>◇応募期間◇</a:t>
            </a:r>
            <a:endParaRPr kumimoji="1" lang="en-US" altLang="ja-JP" sz="20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kumimoji="1" lang="en-US" altLang="ja-JP" dirty="0">
              <a:solidFill>
                <a:schemeClr val="tx1"/>
              </a:solidFill>
            </a:endParaRPr>
          </a:p>
          <a:p>
            <a:pPr algn="ctr"/>
            <a:endParaRPr kumimoji="1" lang="en-US" altLang="ja-JP" dirty="0">
              <a:solidFill>
                <a:schemeClr val="tx1"/>
              </a:solidFill>
            </a:endParaRPr>
          </a:p>
          <a:p>
            <a:pPr algn="ctr"/>
            <a:r>
              <a:rPr kumimoji="1" lang="en-US" altLang="ja-JP" b="1" u="sng" dirty="0">
                <a:solidFill>
                  <a:schemeClr val="tx1"/>
                </a:solidFill>
              </a:rPr>
              <a:t>6</a:t>
            </a:r>
            <a:r>
              <a:rPr kumimoji="1" lang="ja-JP" altLang="en-US" b="1" u="sng" dirty="0">
                <a:solidFill>
                  <a:schemeClr val="tx1"/>
                </a:solidFill>
              </a:rPr>
              <a:t>月</a:t>
            </a:r>
            <a:r>
              <a:rPr kumimoji="1" lang="en-US" altLang="ja-JP" b="1" u="sng" dirty="0">
                <a:solidFill>
                  <a:schemeClr val="tx1"/>
                </a:solidFill>
              </a:rPr>
              <a:t>15</a:t>
            </a:r>
            <a:r>
              <a:rPr kumimoji="1" lang="ja-JP" altLang="en-US" b="1" u="sng" dirty="0">
                <a:solidFill>
                  <a:schemeClr val="tx1"/>
                </a:solidFill>
              </a:rPr>
              <a:t>日</a:t>
            </a:r>
            <a:r>
              <a:rPr kumimoji="1" lang="en-US" altLang="ja-JP" b="1" u="sng" dirty="0">
                <a:solidFill>
                  <a:schemeClr val="tx1"/>
                </a:solidFill>
              </a:rPr>
              <a:t>(</a:t>
            </a:r>
            <a:r>
              <a:rPr kumimoji="1" lang="ja-JP" altLang="en-US" b="1" u="sng" dirty="0">
                <a:solidFill>
                  <a:schemeClr val="tx1"/>
                </a:solidFill>
              </a:rPr>
              <a:t>月</a:t>
            </a:r>
            <a:r>
              <a:rPr kumimoji="1" lang="en-US" altLang="ja-JP" b="1" dirty="0">
                <a:solidFill>
                  <a:schemeClr val="tx1"/>
                </a:solidFill>
              </a:rPr>
              <a:t>)</a:t>
            </a:r>
            <a:r>
              <a:rPr kumimoji="1" lang="ja-JP" altLang="en-US" b="1" dirty="0">
                <a:solidFill>
                  <a:schemeClr val="tx1"/>
                </a:solidFill>
              </a:rPr>
              <a:t>～</a:t>
            </a:r>
            <a:endParaRPr kumimoji="1" lang="en-US" altLang="ja-JP" b="1" dirty="0">
              <a:solidFill>
                <a:schemeClr val="tx1"/>
              </a:solidFill>
            </a:endParaRPr>
          </a:p>
          <a:p>
            <a:pPr algn="ctr"/>
            <a:r>
              <a:rPr kumimoji="1" lang="en-US" altLang="ja-JP" sz="2400" b="1" u="sng" dirty="0">
                <a:solidFill>
                  <a:schemeClr val="tx1"/>
                </a:solidFill>
              </a:rPr>
              <a:t>8</a:t>
            </a:r>
            <a:r>
              <a:rPr kumimoji="1" lang="ja-JP" altLang="en-US" sz="2400" b="1" u="sng" dirty="0">
                <a:solidFill>
                  <a:schemeClr val="tx1"/>
                </a:solidFill>
              </a:rPr>
              <a:t>月</a:t>
            </a:r>
            <a:r>
              <a:rPr kumimoji="1" lang="en-US" altLang="ja-JP" sz="2400" b="1" u="sng" dirty="0">
                <a:solidFill>
                  <a:schemeClr val="tx1"/>
                </a:solidFill>
              </a:rPr>
              <a:t>7</a:t>
            </a:r>
            <a:r>
              <a:rPr kumimoji="1" lang="ja-JP" altLang="en-US" sz="2400" b="1" u="sng" dirty="0">
                <a:solidFill>
                  <a:schemeClr val="tx1"/>
                </a:solidFill>
              </a:rPr>
              <a:t>日</a:t>
            </a:r>
            <a:r>
              <a:rPr kumimoji="1" lang="en-US" altLang="ja-JP" sz="2400" b="1" u="sng" dirty="0">
                <a:solidFill>
                  <a:schemeClr val="tx1"/>
                </a:solidFill>
              </a:rPr>
              <a:t>(</a:t>
            </a:r>
            <a:r>
              <a:rPr kumimoji="1" lang="ja-JP" altLang="en-US" sz="2400" b="1" u="sng" dirty="0">
                <a:solidFill>
                  <a:schemeClr val="tx1"/>
                </a:solidFill>
              </a:rPr>
              <a:t>金</a:t>
            </a:r>
            <a:r>
              <a:rPr kumimoji="1" lang="en-US" altLang="ja-JP" sz="2400" b="1" u="sng" dirty="0">
                <a:solidFill>
                  <a:schemeClr val="tx1"/>
                </a:solidFill>
              </a:rPr>
              <a:t>)</a:t>
            </a:r>
            <a:r>
              <a:rPr kumimoji="1" lang="ja-JP" altLang="en-US" sz="2400" b="1" dirty="0">
                <a:solidFill>
                  <a:schemeClr val="tx1"/>
                </a:solidFill>
              </a:rPr>
              <a:t>必着</a:t>
            </a:r>
          </a:p>
        </p:txBody>
      </p:sp>
      <p:sp>
        <p:nvSpPr>
          <p:cNvPr id="9" name="正方形/長方形 8">
            <a:extLst>
              <a:ext uri="{FF2B5EF4-FFF2-40B4-BE49-F238E27FC236}">
                <a16:creationId xmlns:a16="http://schemas.microsoft.com/office/drawing/2014/main" id="{C8170163-67FB-A951-F83D-8DED5E4B4790}"/>
              </a:ext>
            </a:extLst>
          </p:cNvPr>
          <p:cNvSpPr/>
          <p:nvPr/>
        </p:nvSpPr>
        <p:spPr>
          <a:xfrm>
            <a:off x="4395418" y="4304812"/>
            <a:ext cx="2223174" cy="220176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P創英角ﾎﾟｯﾌﾟ体" panose="040B0A00000000000000" pitchFamily="50" charset="-128"/>
                <a:ea typeface="HGP創英角ﾎﾟｯﾌﾟ体" panose="040B0A00000000000000" pitchFamily="50" charset="-128"/>
              </a:rPr>
              <a:t>◇応募資格◇</a:t>
            </a:r>
            <a:endParaRPr kumimoji="1" lang="en-US" altLang="ja-JP" sz="20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kumimoji="1" lang="en-US" altLang="ja-JP" dirty="0">
              <a:solidFill>
                <a:schemeClr val="tx1"/>
              </a:solidFill>
            </a:endParaRPr>
          </a:p>
          <a:p>
            <a:pPr algn="ctr"/>
            <a:r>
              <a:rPr kumimoji="1" lang="ja-JP" altLang="en-US" sz="2000" dirty="0">
                <a:solidFill>
                  <a:schemeClr val="tx1"/>
                </a:solidFill>
              </a:rPr>
              <a:t>・</a:t>
            </a:r>
            <a:r>
              <a:rPr kumimoji="1" lang="ja-JP" altLang="en-US" sz="2000" b="1" dirty="0">
                <a:solidFill>
                  <a:schemeClr val="tx1"/>
                </a:solidFill>
              </a:rPr>
              <a:t>三田市内在住、在勤、在学の方</a:t>
            </a:r>
            <a:endParaRPr kumimoji="1" lang="en-US" altLang="ja-JP" sz="2000" b="1" dirty="0">
              <a:solidFill>
                <a:schemeClr val="tx1"/>
              </a:solidFill>
            </a:endParaRPr>
          </a:p>
          <a:p>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過去３年以内の入選者は　　　　除きます</a:t>
            </a:r>
            <a:endParaRPr kumimoji="1" lang="en-US" altLang="ja-JP" sz="1200" dirty="0">
              <a:solidFill>
                <a:schemeClr val="tx1"/>
              </a:solidFill>
            </a:endParaRPr>
          </a:p>
          <a:p>
            <a:pPr algn="ctr"/>
            <a:r>
              <a:rPr kumimoji="1" lang="en-US" altLang="ja-JP" sz="1200" dirty="0">
                <a:solidFill>
                  <a:schemeClr val="tx1"/>
                </a:solidFill>
              </a:rPr>
              <a:t>※</a:t>
            </a:r>
            <a:r>
              <a:rPr kumimoji="1" lang="ja-JP" altLang="en-US" sz="1200" dirty="0">
                <a:solidFill>
                  <a:schemeClr val="tx1"/>
                </a:solidFill>
              </a:rPr>
              <a:t>著作権や商標権、第三者の権利を侵害する恐れがあるものは除きます。</a:t>
            </a:r>
            <a:endParaRPr kumimoji="1" lang="en-US" altLang="ja-JP" sz="1200" dirty="0">
              <a:solidFill>
                <a:schemeClr val="tx1"/>
              </a:solidFill>
            </a:endParaRPr>
          </a:p>
        </p:txBody>
      </p:sp>
      <p:sp>
        <p:nvSpPr>
          <p:cNvPr id="10" name="正方形/長方形 9">
            <a:extLst>
              <a:ext uri="{FF2B5EF4-FFF2-40B4-BE49-F238E27FC236}">
                <a16:creationId xmlns:a16="http://schemas.microsoft.com/office/drawing/2014/main" id="{BA890EC3-637F-6B97-00BF-DF8DFA910EA3}"/>
              </a:ext>
            </a:extLst>
          </p:cNvPr>
          <p:cNvSpPr/>
          <p:nvPr/>
        </p:nvSpPr>
        <p:spPr>
          <a:xfrm>
            <a:off x="431326" y="8510039"/>
            <a:ext cx="5784314" cy="7908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50000"/>
              </a:lnSpc>
              <a:spcBef>
                <a:spcPts val="0"/>
              </a:spcBef>
              <a:spcAft>
                <a:spcPts val="0"/>
              </a:spcAft>
              <a:buClrTx/>
              <a:buSzTx/>
              <a:buFontTx/>
              <a:buNone/>
              <a:tabLst/>
              <a:defRPr/>
            </a:pPr>
            <a:r>
              <a:rPr kumimoji="1" lang="ja-JP" altLang="en-US" sz="1600" b="1" dirty="0">
                <a:solidFill>
                  <a:prstClr val="black"/>
                </a:solidFill>
                <a:latin typeface="HGPｺﾞｼｯｸE" panose="020B0900000000000000" pitchFamily="50" charset="-128"/>
                <a:ea typeface="HGPｺﾞｼｯｸE" panose="020B0900000000000000" pitchFamily="50" charset="-128"/>
              </a:rPr>
              <a:t>　主催</a:t>
            </a:r>
            <a:r>
              <a:rPr kumimoji="1" lang="ja-JP" altLang="en-US" sz="1600" b="1"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0" lang="ja-JP"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社会福祉法人</a:t>
            </a:r>
            <a:r>
              <a:rPr kumimoji="0"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0" lang="ja-JP"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三田市社会福祉協議会</a:t>
            </a:r>
            <a:endParaRPr kumimoji="0"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lvl="0">
              <a:lnSpc>
                <a:spcPct val="150000"/>
              </a:lnSpc>
              <a:defRPr/>
            </a:pPr>
            <a:r>
              <a:rPr lang="ja-JP" altLang="en-US" sz="1400" dirty="0">
                <a:solidFill>
                  <a:prstClr val="black"/>
                </a:solidFill>
                <a:latin typeface="HGPｺﾞｼｯｸE" panose="020B0900000000000000" pitchFamily="50" charset="-128"/>
                <a:ea typeface="HGPｺﾞｼｯｸE" panose="020B0900000000000000" pitchFamily="50" charset="-128"/>
              </a:rPr>
              <a:t>　</a:t>
            </a:r>
            <a:r>
              <a:rPr lang="ja-JP" altLang="en-US" sz="1200" dirty="0">
                <a:solidFill>
                  <a:prstClr val="black"/>
                </a:solidFill>
                <a:latin typeface="HGPｺﾞｼｯｸE" panose="020B0900000000000000" pitchFamily="50" charset="-128"/>
                <a:ea typeface="HGPｺﾞｼｯｸE" panose="020B0900000000000000" pitchFamily="50" charset="-128"/>
              </a:rPr>
              <a:t>　住所　三田市川除</a:t>
            </a:r>
            <a:r>
              <a:rPr lang="en-US" altLang="ja-JP" sz="1200" dirty="0">
                <a:solidFill>
                  <a:prstClr val="black"/>
                </a:solidFill>
                <a:latin typeface="HGPｺﾞｼｯｸE" panose="020B0900000000000000" pitchFamily="50" charset="-128"/>
                <a:ea typeface="HGPｺﾞｼｯｸE" panose="020B0900000000000000" pitchFamily="50" charset="-128"/>
              </a:rPr>
              <a:t>675</a:t>
            </a:r>
            <a:r>
              <a:rPr lang="ja-JP" altLang="en-US" sz="1200" dirty="0">
                <a:solidFill>
                  <a:prstClr val="black"/>
                </a:solidFill>
                <a:latin typeface="HGPｺﾞｼｯｸE" panose="020B0900000000000000" pitchFamily="50" charset="-128"/>
                <a:ea typeface="HGPｺﾞｼｯｸE" panose="020B0900000000000000" pitchFamily="50" charset="-128"/>
              </a:rPr>
              <a:t>三田市総合福祉保健センター内</a:t>
            </a:r>
            <a:endParaRPr lang="en-US" altLang="ja-JP" sz="1200" dirty="0">
              <a:solidFill>
                <a:prstClr val="black"/>
              </a:solidFill>
              <a:latin typeface="HGPｺﾞｼｯｸE" panose="020B0900000000000000" pitchFamily="50" charset="-128"/>
              <a:ea typeface="HGPｺﾞｼｯｸE" panose="020B0900000000000000" pitchFamily="50" charset="-128"/>
            </a:endParaRPr>
          </a:p>
          <a:p>
            <a:pPr lvl="0">
              <a:lnSpc>
                <a:spcPct val="150000"/>
              </a:lnSpc>
              <a:defRPr/>
            </a:pPr>
            <a:r>
              <a:rPr lang="ja-JP" altLang="en-US" sz="1200" dirty="0">
                <a:solidFill>
                  <a:prstClr val="black"/>
                </a:solidFill>
                <a:latin typeface="HGPｺﾞｼｯｸE" panose="020B0900000000000000" pitchFamily="50" charset="-128"/>
                <a:ea typeface="HGPｺﾞｼｯｸE" panose="020B0900000000000000" pitchFamily="50" charset="-128"/>
              </a:rPr>
              <a:t>　　電話</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079‐559‐5965</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FAX</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079-559-5945</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lang="ja-JP" altLang="en-US" sz="1200" dirty="0">
                <a:solidFill>
                  <a:prstClr val="black"/>
                </a:solidFill>
                <a:latin typeface="HGPｺﾞｼｯｸE" panose="020B0900000000000000" pitchFamily="50" charset="-128"/>
                <a:ea typeface="HGPｺﾞｼｯｸE" panose="020B0900000000000000" pitchFamily="50" charset="-128"/>
              </a:rPr>
              <a:t>　　</a:t>
            </a:r>
            <a:r>
              <a:rPr lang="en-US" altLang="ja-JP" sz="1200" dirty="0">
                <a:solidFill>
                  <a:prstClr val="black"/>
                </a:solidFill>
                <a:latin typeface="HGPｺﾞｼｯｸE" panose="020B0900000000000000" pitchFamily="50" charset="-128"/>
                <a:ea typeface="HGPｺﾞｼｯｸE" panose="020B0900000000000000" pitchFamily="50" charset="-128"/>
              </a:rPr>
              <a:t>E-mail</a:t>
            </a:r>
            <a:r>
              <a:rPr lang="ja-JP" altLang="en-US" sz="1200" dirty="0">
                <a:solidFill>
                  <a:prstClr val="black"/>
                </a:solidFill>
                <a:latin typeface="HGPｺﾞｼｯｸE" panose="020B0900000000000000" pitchFamily="50" charset="-128"/>
                <a:ea typeface="HGPｺﾞｼｯｸE" panose="020B0900000000000000" pitchFamily="50" charset="-128"/>
              </a:rPr>
              <a:t>　</a:t>
            </a:r>
            <a:r>
              <a:rPr lang="en-US" altLang="ja-JP" sz="1200" dirty="0">
                <a:solidFill>
                  <a:prstClr val="black"/>
                </a:solidFill>
                <a:latin typeface="HGPｺﾞｼｯｸE" panose="020B0900000000000000" pitchFamily="50" charset="-128"/>
                <a:ea typeface="HGPｺﾞｼｯｸE" panose="020B0900000000000000" pitchFamily="50" charset="-128"/>
              </a:rPr>
              <a:t>chiiki@sanda-shakyo.or.jp</a:t>
            </a:r>
            <a:endParaRPr kumimoji="0" lang="ja-JP"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11" name="正方形/長方形 10">
            <a:extLst>
              <a:ext uri="{FF2B5EF4-FFF2-40B4-BE49-F238E27FC236}">
                <a16:creationId xmlns:a16="http://schemas.microsoft.com/office/drawing/2014/main" id="{F0EE473E-6109-EC1F-691C-79250C12A7E9}"/>
              </a:ext>
            </a:extLst>
          </p:cNvPr>
          <p:cNvSpPr/>
          <p:nvPr/>
        </p:nvSpPr>
        <p:spPr>
          <a:xfrm>
            <a:off x="261490" y="6682334"/>
            <a:ext cx="6374408" cy="171831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P創英角ﾎﾟｯﾌﾟ体" panose="040B0A00000000000000" pitchFamily="50" charset="-128"/>
                <a:ea typeface="HGP創英角ﾎﾟｯﾌﾟ体" panose="040B0A00000000000000" pitchFamily="50" charset="-128"/>
              </a:rPr>
              <a:t>応募者全員に嬉しい特典</a:t>
            </a:r>
            <a:r>
              <a:rPr kumimoji="1" lang="en-US" altLang="ja-JP" dirty="0">
                <a:solidFill>
                  <a:schemeClr val="tx1"/>
                </a:solidFill>
                <a:latin typeface="HGP創英角ﾎﾟｯﾌﾟ体" panose="040B0A00000000000000" pitchFamily="50" charset="-128"/>
                <a:ea typeface="HGP創英角ﾎﾟｯﾌﾟ体" panose="040B0A00000000000000" pitchFamily="50" charset="-128"/>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6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◆応募者</a:t>
            </a:r>
            <a:r>
              <a:rPr kumimoji="0" lang="en-US" altLang="ja-JP" sz="16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a:t>
            </a:r>
            <a:r>
              <a:rPr kumimoji="0" lang="ja-JP" altLang="en-US" sz="20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全員</a:t>
            </a:r>
            <a:r>
              <a:rPr kumimoji="0" lang="en-US" altLang="ja-JP" sz="16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　</a:t>
            </a:r>
            <a:r>
              <a:rPr kumimoji="0" lang="ja-JP" altLang="en-US" sz="12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①総合福祉保健センターでの展示</a:t>
            </a:r>
            <a:endParaRPr kumimoji="0" lang="en-US" altLang="ja-JP" sz="12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　　</a:t>
            </a:r>
            <a:r>
              <a:rPr kumimoji="0" lang="en-US" altLang="ja-JP" sz="12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(8/14</a:t>
            </a:r>
            <a:r>
              <a:rPr kumimoji="0" lang="ja-JP" altLang="en-US" sz="12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a:t>
            </a:r>
            <a:r>
              <a:rPr kumimoji="0" lang="en-US" altLang="ja-JP" sz="12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8/28</a:t>
            </a:r>
            <a:r>
              <a:rPr kumimoji="0" lang="ja-JP" altLang="en-US" sz="12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予定</a:t>
            </a:r>
            <a:r>
              <a:rPr kumimoji="0" lang="en-US" altLang="ja-JP" sz="12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rPr>
              <a:t>　②さっちゃんオリジナルグッズの贈呈</a:t>
            </a:r>
            <a:endParaRPr kumimoji="0" lang="en-US" altLang="ja-JP" sz="1200" b="1" i="0" u="none" strike="noStrike" kern="100" cap="none" spc="0" normalizeH="0" baseline="0" noProof="0" dirty="0">
              <a:ln>
                <a:noFill/>
              </a:ln>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326875BA-0DFD-484F-9012-D736D5CE7C78}"/>
              </a:ext>
            </a:extLst>
          </p:cNvPr>
          <p:cNvSpPr/>
          <p:nvPr/>
        </p:nvSpPr>
        <p:spPr>
          <a:xfrm>
            <a:off x="3343013" y="7279699"/>
            <a:ext cx="3314474" cy="11209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a:t>
            </a:r>
            <a:r>
              <a:rPr kumimoji="1" lang="ja-JP" altLang="en-US" sz="1600" b="1" dirty="0">
                <a:solidFill>
                  <a:schemeClr val="tx1"/>
                </a:solidFill>
                <a:ea typeface="07やさしさゴシック手書き" panose="02000600000000000000"/>
              </a:rPr>
              <a:t>入選者</a:t>
            </a:r>
            <a:r>
              <a:rPr kumimoji="1" lang="en-US" altLang="ja-JP" sz="2000" b="1" dirty="0">
                <a:solidFill>
                  <a:schemeClr val="tx1"/>
                </a:solidFill>
                <a:ea typeface="07やさしさゴシック手書き" panose="02000600000000000000"/>
              </a:rPr>
              <a:t>(12</a:t>
            </a:r>
            <a:r>
              <a:rPr kumimoji="1" lang="ja-JP" altLang="en-US" sz="2000" b="1" dirty="0">
                <a:solidFill>
                  <a:schemeClr val="tx1"/>
                </a:solidFill>
                <a:ea typeface="07やさしさゴシック手書き" panose="02000600000000000000"/>
              </a:rPr>
              <a:t>名</a:t>
            </a:r>
            <a:r>
              <a:rPr kumimoji="1" lang="en-US" altLang="ja-JP" sz="2000" b="1" dirty="0">
                <a:solidFill>
                  <a:schemeClr val="tx1"/>
                </a:solidFill>
                <a:ea typeface="07やさしさゴシック手書き" panose="02000600000000000000"/>
              </a:rPr>
              <a:t>)</a:t>
            </a:r>
          </a:p>
          <a:p>
            <a:r>
              <a:rPr kumimoji="1" lang="ja-JP" altLang="en-US" sz="1200" b="1" dirty="0">
                <a:solidFill>
                  <a:schemeClr val="tx1"/>
                </a:solidFill>
                <a:ea typeface="07やさしさゴシック手書き" panose="02000600000000000000"/>
              </a:rPr>
              <a:t>①市内公共施設・商業施設での展示</a:t>
            </a:r>
            <a:endParaRPr kumimoji="1" lang="en-US" altLang="ja-JP" sz="1200" b="1" dirty="0">
              <a:solidFill>
                <a:schemeClr val="tx1"/>
              </a:solidFill>
              <a:ea typeface="07やさしさゴシック手書き" panose="02000600000000000000"/>
            </a:endParaRPr>
          </a:p>
          <a:p>
            <a:r>
              <a:rPr kumimoji="1" lang="ja-JP" altLang="en-US" sz="1200" b="1" dirty="0">
                <a:solidFill>
                  <a:schemeClr val="tx1"/>
                </a:solidFill>
                <a:ea typeface="07やさしさゴシック手書き" panose="02000600000000000000"/>
              </a:rPr>
              <a:t>②赤い羽根共同募金募金百貨店プロジェクト　　の商品の贈呈</a:t>
            </a:r>
          </a:p>
          <a:p>
            <a:pPr algn="ctr"/>
            <a:endParaRPr kumimoji="1" lang="ja-JP" altLang="en-US" dirty="0">
              <a:solidFill>
                <a:schemeClr val="tx1"/>
              </a:solidFill>
            </a:endParaRPr>
          </a:p>
        </p:txBody>
      </p:sp>
      <p:pic>
        <p:nvPicPr>
          <p:cNvPr id="14" name="図 13">
            <a:extLst>
              <a:ext uri="{FF2B5EF4-FFF2-40B4-BE49-F238E27FC236}">
                <a16:creationId xmlns:a16="http://schemas.microsoft.com/office/drawing/2014/main" id="{A0B1C1AC-EF67-2151-5A9F-369EC3636B13}"/>
              </a:ext>
            </a:extLst>
          </p:cNvPr>
          <p:cNvPicPr>
            <a:picLocks noChangeAspect="1"/>
          </p:cNvPicPr>
          <p:nvPr/>
        </p:nvPicPr>
        <p:blipFill>
          <a:blip r:embed="rId4"/>
          <a:stretch>
            <a:fillRect/>
          </a:stretch>
        </p:blipFill>
        <p:spPr>
          <a:xfrm rot="2273665">
            <a:off x="5631829" y="8383735"/>
            <a:ext cx="817243" cy="812378"/>
          </a:xfrm>
          <a:prstGeom prst="rect">
            <a:avLst/>
          </a:prstGeom>
        </p:spPr>
      </p:pic>
      <p:pic>
        <p:nvPicPr>
          <p:cNvPr id="19" name="図 18">
            <a:extLst>
              <a:ext uri="{FF2B5EF4-FFF2-40B4-BE49-F238E27FC236}">
                <a16:creationId xmlns:a16="http://schemas.microsoft.com/office/drawing/2014/main" id="{4FD3B158-52B5-C2AA-7124-5150EBEA0E5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38804" y1="68475" x2="53029" y2="94646"/>
                        <a14:foregroundMark x1="58512" y1="65446" x2="55598" y2="68792"/>
                        <a14:foregroundMark x1="53029" y1="82917" x2="87040" y2="65446"/>
                        <a14:foregroundMark x1="66910" y1="77210" x2="87768" y2="67806"/>
                        <a14:foregroundMark x1="41334" y1="68475" x2="41334" y2="79535"/>
                        <a14:foregroundMark x1="31480" y1="79535" x2="54141" y2="72490"/>
                        <a14:foregroundMark x1="26725" y1="73829" x2="52301" y2="65129"/>
                        <a14:foregroundMark x1="19785" y1="80557" x2="68021" y2="63438"/>
                        <a14:foregroundMark x1="27837" y1="93977" x2="78988" y2="68792"/>
                        <a14:foregroundMark x1="17216" y1="59070" x2="85199" y2="89292"/>
                        <a14:foregroundMark x1="22354" y1="82564" x2="73505" y2="89961"/>
                        <a14:foregroundMark x1="28911" y1="93660" x2="65107" y2="93660"/>
                        <a14:foregroundMark x1="25997" y1="59070" x2="45744" y2="99366"/>
                        <a14:foregroundMark x1="51572" y1="51673" x2="36580" y2="91617"/>
                        <a14:foregroundMark x1="43175" y1="38253" x2="27454" y2="98027"/>
                        <a14:foregroundMark x1="30752" y1="56393" x2="23811" y2="95667"/>
                        <a14:foregroundMark x1="11733" y1="66784" x2="85199" y2="69813"/>
                        <a14:foregroundMark x1="20514" y1="65798" x2="67638" y2="66115"/>
                        <a14:foregroundMark x1="75345" y1="66115" x2="79716" y2="87954"/>
                        <a14:foregroundMark x1="72393" y1="62769" x2="73888" y2="84924"/>
                        <a14:foregroundMark x1="27454" y1="95985" x2="65836" y2="95985"/>
                        <a14:foregroundMark x1="21242" y1="74181" x2="65452" y2="66784"/>
                        <a14:foregroundMark x1="37692" y1="94998" x2="48275" y2="86932"/>
                        <a14:foregroundMark x1="46089" y1="88271" x2="65836" y2="97323"/>
                        <a14:foregroundMark x1="32209" y1="94646" x2="58167" y2="94998"/>
                        <a14:foregroundMark x1="29294" y1="10743" x2="82630" y2="11729"/>
                        <a14:foregroundMark x1="73121" y1="6692" x2="56710" y2="39591"/>
                        <a14:foregroundMark x1="35123" y1="2360" x2="40989" y2="27193"/>
                        <a14:foregroundMark x1="33321" y1="21486" x2="48658" y2="17119"/>
                        <a14:foregroundMark x1="28566" y1="17119" x2="70207" y2="10074"/>
                        <a14:foregroundMark x1="36963" y1="90948" x2="74233" y2="67453"/>
                        <a14:foregroundMark x1="78259" y1="69144" x2="93252" y2="67136"/>
                        <a14:foregroundMark x1="38075" y1="98027" x2="57439" y2="98027"/>
                      </a14:backgroundRemoval>
                    </a14:imgEffect>
                  </a14:imgLayer>
                </a14:imgProps>
              </a:ext>
            </a:extLst>
          </a:blip>
          <a:stretch>
            <a:fillRect/>
          </a:stretch>
        </p:blipFill>
        <p:spPr>
          <a:xfrm>
            <a:off x="5110656" y="3318384"/>
            <a:ext cx="723745" cy="787849"/>
          </a:xfrm>
          <a:prstGeom prst="rect">
            <a:avLst/>
          </a:prstGeom>
        </p:spPr>
      </p:pic>
      <p:sp>
        <p:nvSpPr>
          <p:cNvPr id="16" name="テキスト ボックス 15">
            <a:extLst>
              <a:ext uri="{FF2B5EF4-FFF2-40B4-BE49-F238E27FC236}">
                <a16:creationId xmlns:a16="http://schemas.microsoft.com/office/drawing/2014/main" id="{57A7B9C0-6C55-1ABB-3CE6-1E525E485372}"/>
              </a:ext>
            </a:extLst>
          </p:cNvPr>
          <p:cNvSpPr txBox="1"/>
          <p:nvPr/>
        </p:nvSpPr>
        <p:spPr>
          <a:xfrm rot="624858">
            <a:off x="4000190" y="958380"/>
            <a:ext cx="2610858" cy="1094029"/>
          </a:xfrm>
          <a:prstGeom prst="rect">
            <a:avLst/>
          </a:prstGeom>
          <a:noFill/>
        </p:spPr>
        <p:txBody>
          <a:bodyPr wrap="none" rtlCol="0">
            <a:prstTxWarp prst="textArchUp">
              <a:avLst>
                <a:gd name="adj" fmla="val 11392580"/>
              </a:avLst>
            </a:prstTxWarp>
            <a:spAutoFit/>
          </a:bodyPr>
          <a:lstStyle/>
          <a:p>
            <a:pPr algn="ctr"/>
            <a:r>
              <a:rPr kumimoji="1" lang="ja-JP" altLang="en-US" b="1" dirty="0">
                <a:latin typeface="HGS創英角ﾎﾟｯﾌﾟ体" panose="040B0A00000000000000" pitchFamily="50" charset="-128"/>
                <a:ea typeface="HGS創英角ﾎﾟｯﾌﾟ体" panose="040B0A00000000000000" pitchFamily="50" charset="-128"/>
              </a:rPr>
              <a:t>あなたの</a:t>
            </a:r>
            <a:r>
              <a:rPr kumimoji="1" lang="ja-JP" altLang="en-US" sz="2800" b="1" dirty="0">
                <a:latin typeface="HGS創英角ﾎﾟｯﾌﾟ体" panose="040B0A00000000000000" pitchFamily="50" charset="-128"/>
                <a:ea typeface="HGS創英角ﾎﾟｯﾌﾟ体" panose="040B0A00000000000000" pitchFamily="50" charset="-128"/>
              </a:rPr>
              <a:t>絵</a:t>
            </a:r>
            <a:r>
              <a:rPr kumimoji="1" lang="ja-JP" altLang="en-US" b="1" dirty="0">
                <a:latin typeface="HGS創英角ﾎﾟｯﾌﾟ体" panose="040B0A00000000000000" pitchFamily="50" charset="-128"/>
                <a:ea typeface="HGS創英角ﾎﾟｯﾌﾟ体" panose="040B0A00000000000000" pitchFamily="50" charset="-128"/>
              </a:rPr>
              <a:t>が</a:t>
            </a:r>
            <a:endParaRPr kumimoji="1" lang="en-US" altLang="ja-JP" b="1" dirty="0">
              <a:latin typeface="HGS創英角ﾎﾟｯﾌﾟ体" panose="040B0A00000000000000" pitchFamily="50" charset="-128"/>
              <a:ea typeface="HGS創英角ﾎﾟｯﾌﾟ体" panose="040B0A00000000000000" pitchFamily="50" charset="-128"/>
            </a:endParaRPr>
          </a:p>
          <a:p>
            <a:pPr algn="ctr"/>
            <a:r>
              <a:rPr kumimoji="1" lang="ja-JP" altLang="en-US" b="1" dirty="0">
                <a:latin typeface="HGS創英角ﾎﾟｯﾌﾟ体" panose="040B0A00000000000000" pitchFamily="50" charset="-128"/>
                <a:ea typeface="HGS創英角ﾎﾟｯﾌﾟ体" panose="040B0A00000000000000" pitchFamily="50" charset="-128"/>
              </a:rPr>
              <a:t>誰かの“</a:t>
            </a:r>
            <a:r>
              <a:rPr kumimoji="1" lang="ja-JP" altLang="en-US" sz="2400" b="1" dirty="0">
                <a:latin typeface="HGS創英角ﾎﾟｯﾌﾟ体" panose="040B0A00000000000000" pitchFamily="50" charset="-128"/>
                <a:ea typeface="HGS創英角ﾎﾟｯﾌﾟ体" panose="040B0A00000000000000" pitchFamily="50" charset="-128"/>
              </a:rPr>
              <a:t>笑顔</a:t>
            </a:r>
            <a:r>
              <a:rPr kumimoji="1" lang="ja-JP" altLang="en-US" b="1" dirty="0">
                <a:latin typeface="HGP創英角ﾎﾟｯﾌﾟ体" panose="040B0A00000000000000" pitchFamily="50" charset="-128"/>
                <a:ea typeface="HGP創英角ﾎﾟｯﾌﾟ体" panose="040B0A00000000000000" pitchFamily="50" charset="-128"/>
              </a:rPr>
              <a:t>”に</a:t>
            </a:r>
          </a:p>
        </p:txBody>
      </p:sp>
      <p:pic>
        <p:nvPicPr>
          <p:cNvPr id="17" name="図 16">
            <a:extLst>
              <a:ext uri="{FF2B5EF4-FFF2-40B4-BE49-F238E27FC236}">
                <a16:creationId xmlns:a16="http://schemas.microsoft.com/office/drawing/2014/main" id="{8126D76A-9F27-BD50-A44A-C6565543DA0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9568" y="6615725"/>
            <a:ext cx="1143894" cy="8090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936879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2806</TotalTime>
  <Words>255</Words>
  <Application>Microsoft Office PowerPoint</Application>
  <PresentationFormat>A4 210 x 297 mm</PresentationFormat>
  <Paragraphs>32</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07やさしさゴシック手書き</vt:lpstr>
      <vt:lpstr>BIZ UDP明朝 Medium</vt:lpstr>
      <vt:lpstr>HGPｺﾞｼｯｸE</vt:lpstr>
      <vt:lpstr>HGP創英角ｺﾞｼｯｸUB</vt:lpstr>
      <vt:lpstr>HGP創英角ﾎﾟｯﾌﾟ体</vt:lpstr>
      <vt:lpstr>HGS創英角ﾎﾟｯﾌﾟ体</vt:lpstr>
      <vt:lpstr>Arial</vt:lpstr>
      <vt:lpstr>Calibri</vt:lpstr>
      <vt:lpstr>Calibri Light</vt:lpstr>
      <vt:lpstr>Office テーマ</vt:lpstr>
      <vt:lpstr>ほのぼの カレンダー 挿絵大募集！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horie koki</dc:creator>
  <cp:lastModifiedBy>ウッディ地域福祉支援室 三田市社会福祉協議会</cp:lastModifiedBy>
  <cp:revision>132</cp:revision>
  <cp:lastPrinted>2026-06-13T05:31:03Z</cp:lastPrinted>
  <dcterms:created xsi:type="dcterms:W3CDTF">2021-04-23T03:03:05Z</dcterms:created>
  <dcterms:modified xsi:type="dcterms:W3CDTF">2026-06-18T06:15:42Z</dcterms:modified>
</cp:coreProperties>
</file>